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326" r:id="rId2"/>
    <p:sldId id="382" r:id="rId3"/>
    <p:sldId id="358" r:id="rId4"/>
    <p:sldId id="383" r:id="rId5"/>
    <p:sldId id="389" r:id="rId6"/>
    <p:sldId id="379" r:id="rId7"/>
    <p:sldId id="385" r:id="rId8"/>
    <p:sldId id="386" r:id="rId9"/>
    <p:sldId id="391" r:id="rId10"/>
    <p:sldId id="392" r:id="rId11"/>
    <p:sldId id="393" r:id="rId12"/>
    <p:sldId id="401" r:id="rId13"/>
    <p:sldId id="394" r:id="rId14"/>
    <p:sldId id="396" r:id="rId15"/>
    <p:sldId id="395" r:id="rId16"/>
    <p:sldId id="402" r:id="rId17"/>
    <p:sldId id="403" r:id="rId18"/>
    <p:sldId id="397" r:id="rId19"/>
    <p:sldId id="398" r:id="rId20"/>
    <p:sldId id="399" r:id="rId21"/>
    <p:sldId id="400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  <p:sldId id="280" r:id="rId43"/>
  </p:sldIdLst>
  <p:sldSz cx="9144000" cy="5143500" type="screen16x9"/>
  <p:notesSz cx="6858000" cy="9144000"/>
  <p:embeddedFontLst>
    <p:embeddedFont>
      <p:font typeface="10X10 Bold" panose="020B0600000101010101" charset="-127"/>
      <p:regular r:id="rId45"/>
    </p:embeddedFont>
    <p:embeddedFont>
      <p:font typeface="나눔손글씨 펜" panose="020B0600000101010101" charset="-127"/>
      <p:regular r:id="rId46"/>
    </p:embeddedFont>
    <p:embeddedFont>
      <p:font typeface="나눔바른고딕" panose="020B0603020101020101" pitchFamily="50" charset="-127"/>
      <p:regular r:id="rId47"/>
      <p:bold r:id="rId48"/>
    </p:embeddedFont>
    <p:embeddedFont>
      <p:font typeface="나눔스퀘어 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  <a:srgbClr val="DC3434"/>
    <a:srgbClr val="F7F7F7"/>
    <a:srgbClr val="F5F5F5"/>
    <a:srgbClr val="FBFBFB"/>
    <a:srgbClr val="F4F4F4"/>
    <a:srgbClr val="F2F2F2"/>
    <a:srgbClr val="F3F3F3"/>
    <a:srgbClr val="E00868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9" autoAdjust="0"/>
    <p:restoredTop sz="90346" autoAdjust="0"/>
  </p:normalViewPr>
  <p:slideViewPr>
    <p:cSldViewPr>
      <p:cViewPr varScale="1">
        <p:scale>
          <a:sx n="103" d="100"/>
          <a:sy n="103" d="100"/>
        </p:scale>
        <p:origin x="725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67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67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15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52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외부의 접근을 제한함으로써 프로그램의 다른 부분들에 영향을 미치지 않고도 변경될 수 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접근제한자</a:t>
            </a:r>
            <a:r>
              <a:rPr lang="ko-KR" altLang="en-US" dirty="0"/>
              <a:t> </a:t>
            </a:r>
            <a:r>
              <a:rPr lang="en-US" altLang="ko-KR" dirty="0"/>
              <a:t>public private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66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52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52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상속은 계층도</a:t>
            </a:r>
            <a:r>
              <a:rPr lang="en-US" altLang="ko-KR" dirty="0"/>
              <a:t>/</a:t>
            </a:r>
            <a:r>
              <a:rPr lang="ko-KR" altLang="en-US" dirty="0" err="1"/>
              <a:t>조직도에</a:t>
            </a:r>
            <a:r>
              <a:rPr lang="ko-KR" altLang="en-US" dirty="0"/>
              <a:t> 의한 상속이 아닌 </a:t>
            </a:r>
            <a:r>
              <a:rPr lang="ko-KR" altLang="en-US" dirty="0" err="1"/>
              <a:t>분류도로</a:t>
            </a:r>
            <a:r>
              <a:rPr lang="ko-KR" altLang="en-US" dirty="0"/>
              <a:t> 이해해야 한다</a:t>
            </a:r>
            <a:r>
              <a:rPr lang="en-US" altLang="ko-KR" dirty="0"/>
              <a:t>.</a:t>
            </a:r>
            <a:r>
              <a:rPr lang="ko-KR" altLang="en-US" baseline="0" dirty="0"/>
              <a:t> 확장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세분화</a:t>
            </a:r>
            <a:endParaRPr lang="en-US" altLang="ko-KR" baseline="0" dirty="0"/>
          </a:p>
          <a:p>
            <a:r>
              <a:rPr lang="ko-KR" altLang="en-US" baseline="0" dirty="0"/>
              <a:t>중복 코드 작성 방지</a:t>
            </a:r>
            <a:r>
              <a:rPr lang="en-US" altLang="ko-KR" baseline="0" dirty="0"/>
              <a:t> -&gt; </a:t>
            </a:r>
            <a:r>
              <a:rPr lang="ko-KR" altLang="en-US" baseline="0" dirty="0"/>
              <a:t>시간과 비용 감소 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757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550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다형성의</a:t>
            </a:r>
            <a:r>
              <a:rPr lang="ko-KR" altLang="en-US" dirty="0"/>
              <a:t> 개념은 상속에서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객체생성할때도</a:t>
            </a:r>
            <a:r>
              <a:rPr lang="ko-KR" altLang="en-US" baseline="0" dirty="0"/>
              <a:t> 볼 수 있고 같은 이름의 기능이라 하더라도 지금 앞의 그림처럼 </a:t>
            </a:r>
            <a:r>
              <a:rPr lang="ko-KR" altLang="en-US" baseline="0" dirty="0" err="1"/>
              <a:t>티비용일</a:t>
            </a:r>
            <a:r>
              <a:rPr lang="ko-KR" altLang="en-US" baseline="0" dirty="0"/>
              <a:t> 수 있고 셋톱박스용일 수도 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프로그래밍에서는 이렇게 하나의 동작이 다양한 타입에 따라 결과가 다르게 동작하는 것을 </a:t>
            </a:r>
            <a:r>
              <a:rPr lang="ko-KR" altLang="en-US" baseline="0" dirty="0" err="1"/>
              <a:t>다형성이라</a:t>
            </a:r>
            <a:r>
              <a:rPr lang="ko-KR" altLang="en-US" baseline="0" dirty="0"/>
              <a:t> 한다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6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157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54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927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426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84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832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96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81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81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08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52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346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3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25758" y="2156402"/>
            <a:ext cx="3761184" cy="820881"/>
            <a:chOff x="3020482" y="2156402"/>
            <a:chExt cx="3761184" cy="820881"/>
          </a:xfrm>
        </p:grpSpPr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OOP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68126" y="2156402"/>
              <a:ext cx="2195285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38896" y="2700284"/>
              <a:ext cx="3112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SMHRD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26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3668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87270" y="803103"/>
            <a:ext cx="3241468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추상화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(Abstract)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87270" y="1774153"/>
            <a:ext cx="3241468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캡슐화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(Encapsulation)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87270" y="2745203"/>
            <a:ext cx="3241468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상속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(Inheritance)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87270" y="3716253"/>
            <a:ext cx="3241468" cy="6480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다형성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(Polymorphism)</a:t>
            </a:r>
          </a:p>
        </p:txBody>
      </p:sp>
    </p:spTree>
    <p:extLst>
      <p:ext uri="{BB962C8B-B14F-4D97-AF65-F5344CB8AC3E}">
        <p14:creationId xmlns:p14="http://schemas.microsoft.com/office/powerpoint/2010/main" val="374533263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추상화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203598"/>
            <a:ext cx="4230724" cy="2986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68" y="2915406"/>
            <a:ext cx="2429053" cy="1725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9542"/>
            <a:ext cx="2995533" cy="187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8675956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추상화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82" y="905968"/>
            <a:ext cx="4518756" cy="3331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소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08" y="2715881"/>
            <a:ext cx="2019300" cy="2257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소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08" y="627533"/>
            <a:ext cx="2476500" cy="1847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83948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추상화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291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추상화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(Abstraction)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0008" y="1408790"/>
            <a:ext cx="694613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객체에서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공통된 속성과 행위를 추출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기법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상세한 정보는 무시하고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정보들만 간추려서 구성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상에서 구현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로직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부분을 제외한 오직 선언 부분만을 설계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9454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캡슐화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박스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146" y="1496120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979712" y="1999122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endParaRPr lang="ko-KR" altLang="en-US" sz="2800" dirty="0" err="1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8184" y="1881329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Logic</a:t>
            </a:r>
            <a:endParaRPr lang="ko-KR" altLang="en-US" sz="2800" dirty="0" err="1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U자형 화살표 7"/>
          <p:cNvSpPr/>
          <p:nvPr/>
        </p:nvSpPr>
        <p:spPr>
          <a:xfrm>
            <a:off x="2339752" y="1063545"/>
            <a:ext cx="2012377" cy="865150"/>
          </a:xfrm>
          <a:prstGeom prst="uturnArrow">
            <a:avLst>
              <a:gd name="adj1" fmla="val 25000"/>
              <a:gd name="adj2" fmla="val 25000"/>
              <a:gd name="adj3" fmla="val 38769"/>
              <a:gd name="adj4" fmla="val 50000"/>
              <a:gd name="adj5" fmla="val 76530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U자형 화살표 23"/>
          <p:cNvSpPr/>
          <p:nvPr/>
        </p:nvSpPr>
        <p:spPr>
          <a:xfrm flipH="1">
            <a:off x="4860032" y="1035644"/>
            <a:ext cx="1767337" cy="759804"/>
          </a:xfrm>
          <a:prstGeom prst="uturnArrow">
            <a:avLst>
              <a:gd name="adj1" fmla="val 25000"/>
              <a:gd name="adj2" fmla="val 25000"/>
              <a:gd name="adj3" fmla="val 38769"/>
              <a:gd name="adj4" fmla="val 50000"/>
              <a:gd name="adj5" fmla="val 76530"/>
            </a:avLst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349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캡슐화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캡슐화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(Encapsulation)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0008" y="1275606"/>
            <a:ext cx="741741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관련된 필드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하나로 묶고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구현 내용을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외부로부터 감추는 기법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정보은닉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만일의 상황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타인이 외부에서 조작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대비해서 특정 속성이나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메소드를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조작할 수 없도록 숨겨 놓은 것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외부에서는 공개된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인터페이스를 통해 접근할 수 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4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캡슐화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14" y="1956093"/>
            <a:ext cx="2189001" cy="123131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634469" y="1275606"/>
            <a:ext cx="864096" cy="50405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86983" y="1275606"/>
            <a:ext cx="864096" cy="50405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9184" y="2110084"/>
            <a:ext cx="253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내부 보지마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내부 열면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안해준다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2914" y="2156251"/>
            <a:ext cx="231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내부에 흥미 없어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r>
              <a:rPr lang="en-US" altLang="ko-KR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Tv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프로가 보이면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OK~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3399" y="3811745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음량조절이나 채널변경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처리만 공개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7304" y="395024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공개된 처리만 사용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58042" y="3882882"/>
            <a:ext cx="1227916" cy="50405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533440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3" grpId="0"/>
      <p:bldP spid="14" grpId="0"/>
      <p:bldP spid="15" grpId="0"/>
      <p:bldP spid="16" grpId="0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6149557" y="1552621"/>
            <a:ext cx="2415848" cy="24482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캡슐화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93753" y="1563638"/>
            <a:ext cx="2415848" cy="244827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7648" y="959084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Scanner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7561" y="1879833"/>
            <a:ext cx="20882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next()</a:t>
            </a:r>
          </a:p>
          <a:p>
            <a:pPr algn="ctr"/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nextLine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</a:p>
          <a:p>
            <a:pPr algn="ctr"/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nextInt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</a:p>
          <a:p>
            <a:pPr algn="ctr"/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nextFloat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37023" y="1563638"/>
            <a:ext cx="2415848" cy="85317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56111" y="972845"/>
            <a:ext cx="1577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0831" y="1728616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nextInt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325615" y="3158734"/>
            <a:ext cx="2415848" cy="853176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88077" y="2556924"/>
            <a:ext cx="129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59057" y="3169896"/>
            <a:ext cx="2349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sort()</a:t>
            </a:r>
          </a:p>
          <a:p>
            <a:pPr algn="ctr"/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binarySearch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36344" y="962444"/>
            <a:ext cx="1042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Math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56971" y="1618723"/>
            <a:ext cx="23498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pow()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round()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cos()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min()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max()</a:t>
            </a:r>
          </a:p>
        </p:txBody>
      </p:sp>
    </p:spTree>
    <p:extLst>
      <p:ext uri="{BB962C8B-B14F-4D97-AF65-F5344CB8AC3E}">
        <p14:creationId xmlns:p14="http://schemas.microsoft.com/office/powerpoint/2010/main" val="331897216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상속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상속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(Inheritance)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0008" y="1245913"/>
            <a:ext cx="73340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 작성된 클래스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상위클래스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특성을 그대로 이어받아 새로운 클래스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(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하위클래스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생성하는 기법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코드를 그대로 재사용하거나 재정의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재사용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24128" y="1779662"/>
            <a:ext cx="1872208" cy="481914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385899" y="2353644"/>
            <a:ext cx="6467911" cy="2090314"/>
            <a:chOff x="1385899" y="2353644"/>
            <a:chExt cx="6467911" cy="2090314"/>
          </a:xfrm>
        </p:grpSpPr>
        <p:sp>
          <p:nvSpPr>
            <p:cNvPr id="4" name="직사각형 3"/>
            <p:cNvSpPr/>
            <p:nvPr/>
          </p:nvSpPr>
          <p:spPr>
            <a:xfrm>
              <a:off x="4237504" y="2353644"/>
              <a:ext cx="715381" cy="41657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핸드폰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00206" y="3208895"/>
              <a:ext cx="810763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스마트폰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96779" y="3208895"/>
              <a:ext cx="715381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2G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폰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20703" y="4065253"/>
              <a:ext cx="715381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갤럭시 </a:t>
              </a:r>
              <a:r>
                <a:rPr lang="en-US" altLang="ko-KR" sz="10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S20</a:t>
              </a:r>
              <a:endParaRPr lang="ko-KR" altLang="en-US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706991" y="4065253"/>
              <a:ext cx="715381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아이폰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12</a:t>
              </a:r>
              <a:endPara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09848" y="4065253"/>
              <a:ext cx="715381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햅틱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96136" y="4065253"/>
              <a:ext cx="715381" cy="378705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롤리팝</a:t>
              </a:r>
              <a:endPara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6" name="꺾인 연결선 5"/>
            <p:cNvCxnSpPr>
              <a:stCxn id="13" idx="0"/>
              <a:endCxn id="4" idx="2"/>
            </p:cNvCxnSpPr>
            <p:nvPr/>
          </p:nvCxnSpPr>
          <p:spPr>
            <a:xfrm rot="5400000" flipH="1" flipV="1">
              <a:off x="3881053" y="2494754"/>
              <a:ext cx="438676" cy="989607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14" idx="0"/>
              <a:endCxn id="4" idx="2"/>
            </p:cNvCxnSpPr>
            <p:nvPr/>
          </p:nvCxnSpPr>
          <p:spPr>
            <a:xfrm rot="16200000" flipV="1">
              <a:off x="4905495" y="2459919"/>
              <a:ext cx="438676" cy="1059275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5" idx="0"/>
              <a:endCxn id="13" idx="2"/>
            </p:cNvCxnSpPr>
            <p:nvPr/>
          </p:nvCxnSpPr>
          <p:spPr>
            <a:xfrm rot="5400000" flipH="1" flipV="1">
              <a:off x="3103165" y="3562830"/>
              <a:ext cx="477653" cy="527194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6" idx="0"/>
              <a:endCxn id="13" idx="2"/>
            </p:cNvCxnSpPr>
            <p:nvPr/>
          </p:nvCxnSpPr>
          <p:spPr>
            <a:xfrm rot="16200000" flipV="1">
              <a:off x="3596309" y="3596880"/>
              <a:ext cx="477653" cy="459094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7" idx="0"/>
              <a:endCxn id="14" idx="2"/>
            </p:cNvCxnSpPr>
            <p:nvPr/>
          </p:nvCxnSpPr>
          <p:spPr>
            <a:xfrm rot="5400000" flipH="1" flipV="1">
              <a:off x="5172178" y="3582962"/>
              <a:ext cx="477653" cy="486931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18" idx="0"/>
              <a:endCxn id="14" idx="2"/>
            </p:cNvCxnSpPr>
            <p:nvPr/>
          </p:nvCxnSpPr>
          <p:spPr>
            <a:xfrm rot="16200000" flipV="1">
              <a:off x="5665323" y="3576748"/>
              <a:ext cx="477653" cy="499357"/>
            </a:xfrm>
            <a:prstGeom prst="bentConnector3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7020272" y="2353644"/>
              <a:ext cx="0" cy="2090314"/>
            </a:xfrm>
            <a:prstGeom prst="straightConnector1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2195736" y="2353644"/>
              <a:ext cx="0" cy="2090314"/>
            </a:xfrm>
            <a:prstGeom prst="straightConnector1">
              <a:avLst/>
            </a:prstGeom>
            <a:ln w="19050">
              <a:solidFill>
                <a:srgbClr val="31859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385899" y="2353644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추상화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039163" y="398229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구체화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596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다형성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23" y="712326"/>
            <a:ext cx="1619565" cy="1169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123" y="2107893"/>
            <a:ext cx="1619565" cy="1040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313" y="1986829"/>
            <a:ext cx="1109141" cy="1282959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6" idx="3"/>
            <a:endCxn id="13" idx="1"/>
          </p:cNvCxnSpPr>
          <p:nvPr/>
        </p:nvCxnSpPr>
        <p:spPr>
          <a:xfrm flipV="1">
            <a:off x="2126454" y="1297246"/>
            <a:ext cx="3207669" cy="1331063"/>
          </a:xfrm>
          <a:prstGeom prst="straightConnector1">
            <a:avLst/>
          </a:prstGeom>
          <a:ln w="28575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  <a:endCxn id="5" idx="1"/>
          </p:cNvCxnSpPr>
          <p:nvPr/>
        </p:nvCxnSpPr>
        <p:spPr>
          <a:xfrm flipV="1">
            <a:off x="2126454" y="2628308"/>
            <a:ext cx="3207669" cy="1"/>
          </a:xfrm>
          <a:prstGeom prst="straightConnector1">
            <a:avLst/>
          </a:prstGeom>
          <a:ln w="28575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5260" y="3374450"/>
            <a:ext cx="1618428" cy="1142420"/>
          </a:xfrm>
          <a:prstGeom prst="rect">
            <a:avLst/>
          </a:prstGeom>
        </p:spPr>
      </p:pic>
      <p:cxnSp>
        <p:nvCxnSpPr>
          <p:cNvPr id="30" name="직선 화살표 연결선 29"/>
          <p:cNvCxnSpPr>
            <a:stCxn id="6" idx="3"/>
            <a:endCxn id="19" idx="1"/>
          </p:cNvCxnSpPr>
          <p:nvPr/>
        </p:nvCxnSpPr>
        <p:spPr>
          <a:xfrm>
            <a:off x="2126454" y="2628309"/>
            <a:ext cx="3208806" cy="1317351"/>
          </a:xfrm>
          <a:prstGeom prst="straightConnector1">
            <a:avLst/>
          </a:prstGeom>
          <a:ln w="28575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081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Paradigm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0" y="858268"/>
            <a:ext cx="3172329" cy="3723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56" y="858268"/>
            <a:ext cx="4943475" cy="3333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65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특징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다형성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다형성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(Polymorphism)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0008" y="1245913"/>
            <a:ext cx="724910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사전적 의미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형태로 나타날 수 있는 능력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기능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호출하더라도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객체에 따라 다르게 동작하는 것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상위클래스의 동작을 하위클래스에서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다시 정의하여 사용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것 또한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다형성으로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볼 수 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11960" y="2928285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Overriding(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오버라이딩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80777" y="2370594"/>
            <a:ext cx="2014694" cy="432048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806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객체지향프로그래밍의 장점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8120" y="874046"/>
            <a:ext cx="5437707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ko-KR" sz="2000" dirty="0"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신뢰성 있는 소프트웨어를 쉽게 작성할 수 있다.</a:t>
            </a: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ko-KR" sz="2000" dirty="0"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코드를 재사용하기 쉽다.</a:t>
            </a: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유지보수</a:t>
            </a:r>
            <a:r>
              <a:rPr lang="ko-KR" altLang="ko-KR" sz="2000" dirty="0"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2000" dirty="0"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용이하다</a:t>
            </a:r>
            <a:r>
              <a:rPr lang="ko-KR" altLang="ko-KR" sz="2000" dirty="0"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solidFill>
                <a:srgbClr val="3185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직관적인 코드 분석이 가능하다</a:t>
            </a:r>
            <a:r>
              <a:rPr lang="en-US" altLang="ko-KR" sz="2000" dirty="0"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생산성이 향상된다</a:t>
            </a:r>
            <a:r>
              <a:rPr lang="ko-KR" altLang="ko-KR" sz="2000" dirty="0"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1859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96064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클래스와 객체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296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(Class)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구조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4532" y="1275606"/>
            <a:ext cx="32544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public class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클래스명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필드명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필드명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…	…</a:t>
            </a: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반환형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1()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{…}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반환형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2()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{…}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…</a:t>
            </a: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67744" y="1779662"/>
            <a:ext cx="1656184" cy="864096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67743" y="2770774"/>
            <a:ext cx="2135257" cy="1097120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7350" y="1975006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객체의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18246" y="3090064"/>
            <a:ext cx="275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객체의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행위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</a:p>
        </p:txBody>
      </p:sp>
      <p:cxnSp>
        <p:nvCxnSpPr>
          <p:cNvPr id="6" name="직선 화살표 연결선 5"/>
          <p:cNvCxnSpPr>
            <a:stCxn id="2" idx="3"/>
            <a:endCxn id="11" idx="1"/>
          </p:cNvCxnSpPr>
          <p:nvPr/>
        </p:nvCxnSpPr>
        <p:spPr>
          <a:xfrm flipV="1">
            <a:off x="3923928" y="2205839"/>
            <a:ext cx="1413422" cy="5871"/>
          </a:xfrm>
          <a:prstGeom prst="straightConnector1">
            <a:avLst/>
          </a:prstGeom>
          <a:ln w="19050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3"/>
            <a:endCxn id="12" idx="1"/>
          </p:cNvCxnSpPr>
          <p:nvPr/>
        </p:nvCxnSpPr>
        <p:spPr>
          <a:xfrm>
            <a:off x="4403000" y="3319334"/>
            <a:ext cx="915246" cy="1563"/>
          </a:xfrm>
          <a:prstGeom prst="straightConnector1">
            <a:avLst/>
          </a:prstGeom>
          <a:ln w="19050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906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클래스와 객체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686925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(Object)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생성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9167" y="1167126"/>
            <a:ext cx="5141151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public class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클래스명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public static void main(String[] </a:t>
            </a:r>
            <a:r>
              <a:rPr lang="en-US" altLang="ko-KR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객체명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new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클래스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009475" y="2954638"/>
            <a:ext cx="1452642" cy="1232847"/>
            <a:chOff x="2009475" y="2954638"/>
            <a:chExt cx="1452642" cy="1232847"/>
          </a:xfrm>
        </p:grpSpPr>
        <p:grpSp>
          <p:nvGrpSpPr>
            <p:cNvPr id="6" name="그룹 5"/>
            <p:cNvGrpSpPr/>
            <p:nvPr/>
          </p:nvGrpSpPr>
          <p:grpSpPr>
            <a:xfrm>
              <a:off x="2411760" y="2954638"/>
              <a:ext cx="648072" cy="648072"/>
              <a:chOff x="2411760" y="2954638"/>
              <a:chExt cx="648072" cy="64807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2411760" y="2954638"/>
                <a:ext cx="648072" cy="648072"/>
              </a:xfrm>
              <a:prstGeom prst="rect">
                <a:avLst/>
              </a:prstGeom>
              <a:noFill/>
              <a:ln>
                <a:solidFill>
                  <a:srgbClr val="3185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2663788" y="3206666"/>
                <a:ext cx="144016" cy="144016"/>
              </a:xfrm>
              <a:prstGeom prst="ellipse">
                <a:avLst/>
              </a:prstGeom>
              <a:solidFill>
                <a:srgbClr val="3185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009475" y="3602710"/>
              <a:ext cx="14526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객체명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레퍼런스변수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5" name="직선 화살표 연결선 14"/>
          <p:cNvCxnSpPr>
            <a:stCxn id="5" idx="6"/>
          </p:cNvCxnSpPr>
          <p:nvPr/>
        </p:nvCxnSpPr>
        <p:spPr>
          <a:xfrm>
            <a:off x="2807804" y="3278674"/>
            <a:ext cx="2084236" cy="13156"/>
          </a:xfrm>
          <a:prstGeom prst="straightConnector1">
            <a:avLst/>
          </a:prstGeom>
          <a:ln w="19050">
            <a:solidFill>
              <a:srgbClr val="3185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4892040" y="2606816"/>
            <a:ext cx="1728192" cy="1621118"/>
            <a:chOff x="4892040" y="2606816"/>
            <a:chExt cx="1728192" cy="162111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892040" y="2954638"/>
              <a:ext cx="1728192" cy="1273296"/>
            </a:xfrm>
            <a:prstGeom prst="roundRect">
              <a:avLst/>
            </a:prstGeom>
            <a:noFill/>
            <a:ln>
              <a:solidFill>
                <a:srgbClr val="3185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048652" y="3103756"/>
              <a:ext cx="1437640" cy="360040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필드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속성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48652" y="3607812"/>
              <a:ext cx="1437640" cy="360040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메소드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92040" y="2606816"/>
              <a:ext cx="1728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클래스타입의 객체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598048" y="2139702"/>
            <a:ext cx="792088" cy="432048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82852" y="2139702"/>
            <a:ext cx="1565211" cy="432048"/>
          </a:xfrm>
          <a:prstGeom prst="rect">
            <a:avLst/>
          </a:prstGeom>
          <a:noFill/>
          <a:ln>
            <a:solidFill>
              <a:srgbClr val="318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46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 속성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&amp;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기능을 작성해보자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!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735796" y="790637"/>
            <a:ext cx="3672408" cy="3569183"/>
            <a:chOff x="4788024" y="766415"/>
            <a:chExt cx="3672408" cy="3569183"/>
          </a:xfrm>
        </p:grpSpPr>
        <p:sp>
          <p:nvSpPr>
            <p:cNvPr id="18" name="TextBox 17"/>
            <p:cNvSpPr txBox="1"/>
            <p:nvPr/>
          </p:nvSpPr>
          <p:spPr>
            <a:xfrm>
              <a:off x="5879415" y="1290383"/>
              <a:ext cx="1537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속성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필드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39152" y="2688682"/>
              <a:ext cx="1818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메소드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788024" y="766415"/>
              <a:ext cx="3672408" cy="3562226"/>
              <a:chOff x="4788024" y="665708"/>
              <a:chExt cx="3672408" cy="356222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4788024" y="665708"/>
                <a:ext cx="3672408" cy="3562226"/>
              </a:xfrm>
              <a:prstGeom prst="rect">
                <a:avLst/>
              </a:prstGeom>
              <a:noFill/>
              <a:ln>
                <a:solidFill>
                  <a:srgbClr val="3185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4788024" y="1670367"/>
                <a:ext cx="3672408" cy="0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4788024" y="2561809"/>
                <a:ext cx="3672408" cy="0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4788024" y="3075806"/>
                <a:ext cx="3672408" cy="0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4788024" y="1158416"/>
                <a:ext cx="3672408" cy="0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5535573" y="3135269"/>
              <a:ext cx="22252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밝기 조절하기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전원 켜기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끄기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해상도 조절하기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18612" y="1769066"/>
              <a:ext cx="24112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전원 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on/off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여부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화면 밝기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35098" y="774857"/>
              <a:ext cx="1026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모니터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9830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주소록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en-US" altLang="ko-KR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AddressList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)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클래스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2497720" y="772771"/>
            <a:ext cx="4151986" cy="3413075"/>
            <a:chOff x="4548235" y="915565"/>
            <a:chExt cx="4151986" cy="3413075"/>
          </a:xfrm>
        </p:grpSpPr>
        <p:sp>
          <p:nvSpPr>
            <p:cNvPr id="4" name="TextBox 3"/>
            <p:cNvSpPr txBox="1"/>
            <p:nvPr/>
          </p:nvSpPr>
          <p:spPr>
            <a:xfrm>
              <a:off x="5879415" y="1619483"/>
              <a:ext cx="1537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속성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필드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39152" y="2688682"/>
              <a:ext cx="1818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메소드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548235" y="915565"/>
              <a:ext cx="4151986" cy="3413075"/>
              <a:chOff x="4548235" y="814858"/>
              <a:chExt cx="4151986" cy="3413075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4548235" y="814858"/>
                <a:ext cx="4151986" cy="3413075"/>
              </a:xfrm>
              <a:prstGeom prst="rect">
                <a:avLst/>
              </a:prstGeom>
              <a:noFill/>
              <a:ln>
                <a:solidFill>
                  <a:srgbClr val="3185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4548235" y="148651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4548235" y="307291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4548235" y="2565880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4548235" y="204204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5218991" y="3522625"/>
              <a:ext cx="28070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주소록 출력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20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showAddr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90321" y="2208138"/>
              <a:ext cx="18678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이름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주소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번호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75837" y="1016701"/>
              <a:ext cx="1944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주소록 클래스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72751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저금통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en-US" altLang="ko-KR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PiggyBank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클래스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46" y="1670367"/>
            <a:ext cx="2165823" cy="180276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572000" y="772771"/>
            <a:ext cx="4151986" cy="3413075"/>
            <a:chOff x="4548235" y="915565"/>
            <a:chExt cx="4151986" cy="3413075"/>
          </a:xfrm>
        </p:grpSpPr>
        <p:sp>
          <p:nvSpPr>
            <p:cNvPr id="4" name="TextBox 3"/>
            <p:cNvSpPr txBox="1"/>
            <p:nvPr/>
          </p:nvSpPr>
          <p:spPr>
            <a:xfrm>
              <a:off x="5879415" y="1619483"/>
              <a:ext cx="1537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속성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필드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39152" y="2688682"/>
              <a:ext cx="1818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메소드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548235" y="915565"/>
              <a:ext cx="4151986" cy="3413075"/>
              <a:chOff x="4548235" y="814858"/>
              <a:chExt cx="4151986" cy="3413075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4548235" y="814858"/>
                <a:ext cx="4151986" cy="3413075"/>
              </a:xfrm>
              <a:prstGeom prst="rect">
                <a:avLst/>
              </a:prstGeom>
              <a:noFill/>
              <a:ln>
                <a:solidFill>
                  <a:srgbClr val="3185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4548235" y="148651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4548235" y="307291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4548235" y="2565880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4548235" y="2042047"/>
                <a:ext cx="4151986" cy="6971"/>
              </a:xfrm>
              <a:prstGeom prst="line">
                <a:avLst/>
              </a:prstGeom>
              <a:ln w="28575">
                <a:solidFill>
                  <a:srgbClr val="3185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894756" y="3232544"/>
              <a:ext cx="350692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돈을 넣는다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deposit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돈을 인출한다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withdraw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잔액을 보여준다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20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showMoney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5315" y="2208138"/>
              <a:ext cx="1657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금액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1859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money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75837" y="1016701"/>
              <a:ext cx="1944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저금통 클래스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75900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저금통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en-US" altLang="ko-KR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PiggyBank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클래스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785828" y="894934"/>
            <a:ext cx="557235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저금통에 </a:t>
            </a:r>
            <a:r>
              <a:rPr kumimoji="1" lang="en-US" altLang="ko-KR" sz="2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1500</a:t>
            </a:r>
            <a:r>
              <a:rPr kumimoji="1" lang="ko-KR" altLang="en-US" sz="2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원</a:t>
            </a:r>
            <a:r>
              <a:rPr kumimoji="1" lang="en-US" altLang="ko-KR" sz="2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, 700</a:t>
            </a:r>
            <a:r>
              <a:rPr kumimoji="1" lang="ko-KR" altLang="en-US" sz="2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원을 입금한 후 출력하세요</a:t>
            </a:r>
            <a:r>
              <a:rPr kumimoji="1" lang="en-US" altLang="ko-KR" sz="2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.</a:t>
            </a:r>
            <a:r>
              <a:rPr kumimoji="1" lang="ko-KR" altLang="en-US" sz="2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 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굴림" pitchFamily="50" charset="-127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205817" y="2427734"/>
            <a:ext cx="47323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저금통에서 </a:t>
            </a:r>
            <a:r>
              <a:rPr kumimoji="1" lang="en-US" altLang="ko-KR" sz="2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500</a:t>
            </a:r>
            <a:r>
              <a:rPr kumimoji="1" lang="ko-KR" altLang="en-US" sz="2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원을 인출한 후 출력하세요</a:t>
            </a:r>
            <a:r>
              <a:rPr kumimoji="1" lang="en-US" altLang="ko-KR" sz="2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.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042" y="1453482"/>
            <a:ext cx="3283544" cy="5071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38" y="3003798"/>
            <a:ext cx="3182122" cy="4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40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학생정보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관리 프로그램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06050"/>
              </p:ext>
            </p:extLst>
          </p:nvPr>
        </p:nvGraphicFramePr>
        <p:xfrm>
          <a:off x="2123728" y="1663563"/>
          <a:ext cx="4896543" cy="2776756"/>
        </p:xfrm>
        <a:graphic>
          <a:graphicData uri="http://schemas.openxmlformats.org/drawingml/2006/table">
            <a:tbl>
              <a:tblPr/>
              <a:tblGrid>
                <a:gridCol w="129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0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자료형태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 이름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학번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age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나이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scoreJava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scoreWeb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Web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scoreAndroid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</a:t>
                      </a:r>
                    </a:p>
                  </a:txBody>
                  <a:tcPr marL="58470" marR="58470" marT="16165" marB="161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295301" y="686925"/>
            <a:ext cx="65533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학생의 정보를 담을 수 있는 </a:t>
            </a: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Student</a:t>
            </a: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클래스를  작성하세요</a:t>
            </a: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. 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굴림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Student</a:t>
            </a: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클래스는 다음과 같은 필드를 갖습니다</a:t>
            </a: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.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07218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학생정보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관리 프로그램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027841"/>
              </p:ext>
            </p:extLst>
          </p:nvPr>
        </p:nvGraphicFramePr>
        <p:xfrm>
          <a:off x="1885093" y="1388430"/>
          <a:ext cx="5372816" cy="2981600"/>
        </p:xfrm>
        <a:graphic>
          <a:graphicData uri="http://schemas.openxmlformats.org/drawingml/2006/table">
            <a:tbl>
              <a:tblPr/>
              <a:tblGrid>
                <a:gridCol w="1343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70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student1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student2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 이름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학생 정보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 이름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학생 정보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홍길동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김영희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20150675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number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20090541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age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age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scoreJava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scoreJava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scoreWeb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89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scoreWeb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scoreAndroid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77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scoreAndroid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</a:p>
                  </a:txBody>
                  <a:tcPr marL="57084" marR="57084" marT="15782" marB="15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55576" y="617326"/>
            <a:ext cx="76328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클래스에서 각각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student1, student2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객체를 생성하고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다음과 같이 초기화하세요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굴림" pitchFamily="50" charset="-127"/>
              </a:rPr>
              <a:t>  </a:t>
            </a:r>
            <a:endParaRPr kumimoji="1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038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Paradigm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4115" y="1742785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Paradigm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9258" y="2613753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사람들의 견해나 사고를 근본적으로 규정하는 테두리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6906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학생정보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 관리 프로그램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55378" y="660701"/>
            <a:ext cx="784887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초기화한 학생의 정보를 화면에 출력하는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show()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메소드를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Student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안에 작성하고 호출하여 학생의 정보를 출력하세요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_x155442224" descr="EMB000017d8459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196" y="1635646"/>
            <a:ext cx="4993237" cy="30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3027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클래스 구조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999339" y="1764563"/>
            <a:ext cx="2686050" cy="2981325"/>
          </a:xfrm>
          <a:prstGeom prst="rect">
            <a:avLst/>
          </a:prstGeom>
          <a:solidFill>
            <a:srgbClr val="E7F7FF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1775" y="1789135"/>
            <a:ext cx="25417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  class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Tv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{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dirty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String  color;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dirty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channel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;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dirty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Tv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 )  {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 }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dirty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void 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channelUp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{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     ++channel;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 }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200" dirty="0">
                <a:solidFill>
                  <a:srgbClr val="D60093"/>
                </a:solidFill>
                <a:latin typeface="맑은 고딕" pitchFamily="50" charset="-127"/>
                <a:ea typeface="맑은 고딕" pitchFamily="50" charset="-127"/>
              </a:rPr>
              <a:t>public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void 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channelDown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 ) {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- -channel;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   }</a:t>
            </a: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}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42214" y="2526276"/>
            <a:ext cx="2400299" cy="4586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42214" y="3091416"/>
            <a:ext cx="2400299" cy="6306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58795" y="3836747"/>
            <a:ext cx="2400299" cy="59790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3361288" y="697764"/>
            <a:ext cx="997655" cy="323850"/>
          </a:xfrm>
          <a:prstGeom prst="wedgeRectCallout">
            <a:avLst>
              <a:gd name="adj1" fmla="val 4294"/>
              <a:gd name="adj2" fmla="val 302261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18289" y="1107338"/>
            <a:ext cx="1065666" cy="428626"/>
            <a:chOff x="685800" y="1762125"/>
            <a:chExt cx="1065666" cy="428626"/>
          </a:xfrm>
          <a:solidFill>
            <a:srgbClr val="FEFFF3"/>
          </a:solidFill>
        </p:grpSpPr>
        <p:sp>
          <p:nvSpPr>
            <p:cNvPr id="20" name="사각형 설명선 19"/>
            <p:cNvSpPr/>
            <p:nvPr/>
          </p:nvSpPr>
          <p:spPr>
            <a:xfrm>
              <a:off x="685800" y="1762125"/>
              <a:ext cx="1057275" cy="428626"/>
            </a:xfrm>
            <a:prstGeom prst="wedgeRectCallout">
              <a:avLst>
                <a:gd name="adj1" fmla="val 55249"/>
                <a:gd name="adj2" fmla="val 129868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2475" y="1781175"/>
              <a:ext cx="9989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클래스에 대한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접근 권한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361289" y="72633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클래스 키워드</a:t>
            </a:r>
          </a:p>
        </p:txBody>
      </p:sp>
      <p:sp>
        <p:nvSpPr>
          <p:cNvPr id="24" name="사각형 설명선 23"/>
          <p:cNvSpPr/>
          <p:nvPr/>
        </p:nvSpPr>
        <p:spPr>
          <a:xfrm>
            <a:off x="4599539" y="1126389"/>
            <a:ext cx="828675" cy="323850"/>
          </a:xfrm>
          <a:prstGeom prst="wedgeRectCallout">
            <a:avLst>
              <a:gd name="adj1" fmla="val -94270"/>
              <a:gd name="adj2" fmla="val 161085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9539" y="115496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클래스 이름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5923514" y="2029833"/>
            <a:ext cx="942975" cy="285751"/>
          </a:xfrm>
          <a:prstGeom prst="wedgeRoundRectCallout">
            <a:avLst>
              <a:gd name="adj1" fmla="val -154864"/>
              <a:gd name="adj2" fmla="val 20432"/>
              <a:gd name="adj3" fmla="val 16667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90189" y="2048884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필드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 field )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5952089" y="2564662"/>
            <a:ext cx="1476375" cy="285751"/>
          </a:xfrm>
          <a:prstGeom prst="wedgeRoundRectCallout">
            <a:avLst>
              <a:gd name="adj1" fmla="val -98090"/>
              <a:gd name="adj2" fmla="val 27099"/>
              <a:gd name="adj3" fmla="val 16667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8764" y="2583713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생성자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 constructor )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971140" y="3983887"/>
            <a:ext cx="1276350" cy="285751"/>
          </a:xfrm>
          <a:prstGeom prst="wedgeRoundRectCallout">
            <a:avLst>
              <a:gd name="adj1" fmla="val -107045"/>
              <a:gd name="adj2" fmla="val 27099"/>
              <a:gd name="adj3" fmla="val 16667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37814" y="4002938"/>
            <a:ext cx="1234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 method )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5942565" y="3221887"/>
            <a:ext cx="1276350" cy="285751"/>
          </a:xfrm>
          <a:prstGeom prst="wedgeRoundRectCallout">
            <a:avLst>
              <a:gd name="adj1" fmla="val -107045"/>
              <a:gd name="adj2" fmla="val 27099"/>
              <a:gd name="adj3" fmla="val 16667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09239" y="3240938"/>
            <a:ext cx="1234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( method )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2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9" grpId="0" animBg="1"/>
      <p:bldP spid="30" grpId="0"/>
      <p:bldP spid="31" grpId="0" animBg="1"/>
      <p:bldP spid="32" grpId="0"/>
      <p:bldP spid="35" grpId="0" animBg="1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생성자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2"/>
          <p:cNvSpPr txBox="1">
            <a:spLocks/>
          </p:cNvSpPr>
          <p:nvPr/>
        </p:nvSpPr>
        <p:spPr>
          <a:xfrm>
            <a:off x="69071" y="602700"/>
            <a:ext cx="8964488" cy="3841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생성자의 특징</a:t>
            </a:r>
            <a:endParaRPr lang="en-US" altLang="ko-KR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914400" lvl="1" indent="-45720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dirty="0" err="1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생성자는</a:t>
            </a:r>
            <a:r>
              <a:rPr lang="ko-KR" altLang="en-US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메소드이다</a:t>
            </a:r>
            <a:endParaRPr lang="en-US" altLang="ko-KR" dirty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914400" lvl="1" indent="-45720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</a:t>
            </a:r>
            <a:r>
              <a:rPr lang="ko-KR" altLang="en-US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이름은 클래스 이름과 동일</a:t>
            </a:r>
            <a:endParaRPr lang="en-US" altLang="ko-KR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914400" lvl="1" indent="-45720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생성자는</a:t>
            </a:r>
            <a:r>
              <a:rPr lang="ko-KR" altLang="en-US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리턴 타입을 지정할 수 없다</a:t>
            </a:r>
            <a:r>
              <a:rPr lang="en-US" altLang="ko-KR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914400" lvl="1" indent="-45720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생성자는</a:t>
            </a:r>
            <a:r>
              <a:rPr lang="ko-KR" altLang="en-US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new</a:t>
            </a:r>
            <a:r>
              <a:rPr lang="ko-KR" altLang="en-US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통해 객체를 생성할 때만 호출됨</a:t>
            </a:r>
            <a:endParaRPr lang="en-US" altLang="ko-KR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914400" lvl="1" indent="-457200" algn="l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생성자는</a:t>
            </a:r>
            <a:r>
              <a:rPr lang="ko-KR" altLang="en-US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하나 이상 선언되어야 함</a:t>
            </a:r>
            <a:endParaRPr lang="en-US" altLang="ko-KR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1257300" lvl="2" indent="-34290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개발자가 </a:t>
            </a:r>
            <a:r>
              <a:rPr lang="ko-KR" altLang="en-US" b="1" dirty="0" err="1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생성자를</a:t>
            </a:r>
            <a:r>
              <a:rPr lang="ko-KR" altLang="en-US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정의하지 않으면 자동으로 기본 생성자가 정의됨</a:t>
            </a:r>
            <a:endParaRPr lang="en-US" altLang="ko-KR" b="1" dirty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9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컴파일러에 의해 자동 생성</a:t>
            </a:r>
            <a:endParaRPr lang="en-US" altLang="ko-KR" sz="2900" dirty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9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기본 </a:t>
            </a:r>
            <a:r>
              <a:rPr lang="ko-KR" altLang="en-US" sz="2900" dirty="0" err="1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생성자를</a:t>
            </a:r>
            <a:r>
              <a:rPr lang="ko-KR" altLang="en-US" sz="29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 디폴트 </a:t>
            </a:r>
            <a:r>
              <a:rPr lang="ko-KR" altLang="en-US" sz="2900" dirty="0" err="1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생성자</a:t>
            </a:r>
            <a:r>
              <a:rPr lang="en-US" altLang="ko-KR" sz="29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(default constructor)</a:t>
            </a:r>
            <a:r>
              <a:rPr lang="ko-KR" altLang="en-US" sz="29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라고도 함</a:t>
            </a:r>
            <a:endParaRPr lang="en-US" altLang="ko-KR" sz="2900" dirty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1714500" lvl="3" indent="-342900" algn="l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9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만약 </a:t>
            </a:r>
            <a:r>
              <a:rPr lang="en-US" altLang="ko-KR" sz="29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default </a:t>
            </a:r>
            <a:r>
              <a:rPr lang="ko-KR" altLang="en-US" sz="29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생성자만 존재하고 </a:t>
            </a:r>
            <a:r>
              <a:rPr lang="en-US" altLang="ko-KR" sz="29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default</a:t>
            </a:r>
            <a:r>
              <a:rPr lang="ko-KR" altLang="en-US" sz="2900" dirty="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</a:rPr>
              <a:t>에 아무런 기능이 없을 경우 생략이 가능함</a:t>
            </a:r>
            <a:endParaRPr lang="en-US" altLang="ko-KR" sz="2900" dirty="0">
              <a:solidFill>
                <a:schemeClr val="tx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5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생성자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02" y="1923678"/>
            <a:ext cx="2821842" cy="2076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395536" y="836712"/>
            <a:ext cx="8244408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§"/>
            </a:pPr>
            <a:r>
              <a:rPr lang="ko-KR" altLang="en-US" sz="20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기본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</a:t>
            </a:r>
            <a:endParaRPr lang="en-US" altLang="ko-KR" sz="20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0" y="1923678"/>
            <a:ext cx="5067300" cy="2076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5890" y="156363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-Main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클래스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71358" y="1563638"/>
            <a:ext cx="1178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-Person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클래스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40546" y="2823030"/>
            <a:ext cx="223224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211602" y="3290176"/>
            <a:ext cx="1080120" cy="288032"/>
          </a:xfrm>
          <a:prstGeom prst="wedgeRoundRectCallout">
            <a:avLst>
              <a:gd name="adj1" fmla="val -38307"/>
              <a:gd name="adj2" fmla="val -181416"/>
              <a:gd name="adj3" fmla="val 16667"/>
            </a:avLst>
          </a:prstGeom>
          <a:solidFill>
            <a:srgbClr val="FEFFF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</a:t>
            </a:r>
            <a:r>
              <a:rPr lang="ko-KR" altLang="en-US" sz="11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호출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599130" y="2878269"/>
            <a:ext cx="1440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9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생성자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395536" y="662667"/>
            <a:ext cx="824440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§"/>
            </a:pPr>
            <a:r>
              <a:rPr lang="ko-KR" altLang="en-US" sz="2000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</a:t>
            </a:r>
            <a:r>
              <a:rPr lang="ko-KR" altLang="en-US" sz="20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오버로딩</a:t>
            </a:r>
            <a:endParaRPr lang="en-US" altLang="ko-KR" sz="20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121645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손글씨 펜" pitchFamily="66" charset="-127"/>
                <a:ea typeface="나눔손글씨 펜" pitchFamily="66" charset="-127"/>
              </a:rPr>
              <a:t>- Person</a:t>
            </a:r>
            <a:r>
              <a:rPr lang="ko-KR" altLang="en-US" dirty="0">
                <a:latin typeface="나눔손글씨 펜" pitchFamily="66" charset="-127"/>
                <a:ea typeface="나눔손글씨 펜" pitchFamily="66" charset="-127"/>
              </a:rPr>
              <a:t>클래스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63638"/>
            <a:ext cx="5184576" cy="33503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83567" y="2560717"/>
            <a:ext cx="2160241" cy="86409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3567" y="3597707"/>
            <a:ext cx="4752530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97771" y="1604452"/>
            <a:ext cx="310694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생성자의 이름이 같다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매개변수의 타입이 다르거나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매개변수의 개수가 다르다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35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360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생성자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395536" y="662667"/>
            <a:ext cx="824440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§"/>
            </a:pPr>
            <a:r>
              <a:rPr lang="ko-KR" altLang="en-US" sz="2000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생성자</a:t>
            </a:r>
            <a:r>
              <a:rPr lang="ko-KR" altLang="en-US" sz="20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오버로딩</a:t>
            </a:r>
            <a:endParaRPr lang="en-US" altLang="ko-KR" sz="20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35" y="1026175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-Main</a:t>
            </a:r>
            <a:r>
              <a:rPr lang="ko-KR" altLang="en-US" sz="1200" dirty="0"/>
              <a:t>클래스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" y="1347614"/>
            <a:ext cx="4333757" cy="17821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835696" y="1900736"/>
            <a:ext cx="2390668" cy="24047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15458" y="1015246"/>
            <a:ext cx="1178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-Person</a:t>
            </a:r>
            <a:r>
              <a:rPr lang="ko-KR" altLang="en-US" sz="1200" dirty="0"/>
              <a:t>클래스</a:t>
            </a:r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57" y="1324186"/>
            <a:ext cx="4409192" cy="28492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962095" y="2997109"/>
            <a:ext cx="4049053" cy="100811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12" y="3219822"/>
            <a:ext cx="1678406" cy="17726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700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1229"/>
            <a:ext cx="6187753" cy="21824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61340"/>
            <a:ext cx="4599828" cy="31772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440638" y="628560"/>
            <a:ext cx="1915338" cy="1922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34468" y="820848"/>
            <a:ext cx="1346587" cy="192246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59" y="3467976"/>
            <a:ext cx="2352675" cy="101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3398306" y="621685"/>
            <a:ext cx="5485490" cy="4291983"/>
            <a:chOff x="3398306" y="649185"/>
            <a:chExt cx="5485490" cy="4291983"/>
          </a:xfrm>
        </p:grpSpPr>
        <p:sp>
          <p:nvSpPr>
            <p:cNvPr id="41" name="직사각형 40"/>
            <p:cNvSpPr/>
            <p:nvPr/>
          </p:nvSpPr>
          <p:spPr>
            <a:xfrm>
              <a:off x="4702322" y="4005064"/>
              <a:ext cx="4181474" cy="9361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2" name="구부러진 연결선 41"/>
            <p:cNvCxnSpPr>
              <a:stCxn id="37" idx="0"/>
              <a:endCxn id="41" idx="3"/>
            </p:cNvCxnSpPr>
            <p:nvPr/>
          </p:nvCxnSpPr>
          <p:spPr>
            <a:xfrm rot="16200000" flipH="1">
              <a:off x="4229085" y="-181594"/>
              <a:ext cx="3823931" cy="5485489"/>
            </a:xfrm>
            <a:prstGeom prst="curvedConnector4">
              <a:avLst>
                <a:gd name="adj1" fmla="val -5978"/>
                <a:gd name="adj2" fmla="val 104167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2707762" y="1006218"/>
            <a:ext cx="4816566" cy="2755322"/>
            <a:chOff x="2707762" y="1033718"/>
            <a:chExt cx="4816566" cy="2755322"/>
          </a:xfrm>
        </p:grpSpPr>
        <p:sp>
          <p:nvSpPr>
            <p:cNvPr id="44" name="직사각형 43"/>
            <p:cNvSpPr/>
            <p:nvPr/>
          </p:nvSpPr>
          <p:spPr>
            <a:xfrm>
              <a:off x="4710447" y="2852936"/>
              <a:ext cx="2813881" cy="936104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5" name="구부러진 연결선 44"/>
            <p:cNvCxnSpPr>
              <a:stCxn id="38" idx="2"/>
              <a:endCxn id="44" idx="1"/>
            </p:cNvCxnSpPr>
            <p:nvPr/>
          </p:nvCxnSpPr>
          <p:spPr>
            <a:xfrm rot="16200000" flipH="1">
              <a:off x="2565470" y="1176010"/>
              <a:ext cx="2287269" cy="2002685"/>
            </a:xfrm>
            <a:prstGeom prst="curvedConnector2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827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5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생성자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기본 생성자가 자동 생성되지 않는 경우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 txBox="1">
            <a:spLocks/>
          </p:cNvSpPr>
          <p:nvPr/>
        </p:nvSpPr>
        <p:spPr>
          <a:xfrm>
            <a:off x="395536" y="662667"/>
            <a:ext cx="8244408" cy="38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§"/>
            </a:pPr>
            <a:r>
              <a:rPr lang="ko-KR" altLang="en-US" sz="18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클래스에 생성자가 하나라도 존재하면 자동으로 기본 생성자가 생성되지 않음</a:t>
            </a:r>
            <a:endParaRPr lang="en-US" altLang="ko-KR" sz="18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8" y="1161910"/>
            <a:ext cx="6172318" cy="21331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721" y="2839445"/>
            <a:ext cx="4657725" cy="2047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631428" y="3703541"/>
            <a:ext cx="4181474" cy="1008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0587" y="1471293"/>
            <a:ext cx="2448272" cy="578882"/>
          </a:xfrm>
          <a:prstGeom prst="wedgeRoundRectCallout">
            <a:avLst>
              <a:gd name="adj1" fmla="val -128727"/>
              <a:gd name="adj2" fmla="val 48560"/>
              <a:gd name="adj3" fmla="val 16667"/>
            </a:avLst>
          </a:prstGeom>
          <a:solidFill>
            <a:srgbClr val="FEFFF3"/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컴파일 오류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해당하는 생성자가 없음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98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5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77886" y="555526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Person </a:t>
            </a:r>
            <a:r>
              <a:rPr lang="ko-KR" altLang="en-US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클래스를 작성하세요</a:t>
            </a:r>
            <a:r>
              <a:rPr lang="en-US" altLang="ko-KR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fontAlgn="base"/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   - Person 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클래스는 다음과 같은 필드와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 가지고 있습니다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64217"/>
              </p:ext>
            </p:extLst>
          </p:nvPr>
        </p:nvGraphicFramePr>
        <p:xfrm>
          <a:off x="179512" y="1347614"/>
          <a:ext cx="3024336" cy="2088232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904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Person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클래스의 필드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접근지정자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타입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21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private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String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name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학생이름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21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private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age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나이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71297"/>
              </p:ext>
            </p:extLst>
          </p:nvPr>
        </p:nvGraphicFramePr>
        <p:xfrm>
          <a:off x="3347864" y="1347614"/>
          <a:ext cx="5688632" cy="3463054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1069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Person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클래스의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메소드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8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리턴타입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매개변수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3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Person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default</a:t>
                      </a:r>
                      <a:r>
                        <a:rPr lang="ko-KR" altLang="en-US" sz="1200" b="1" kern="0" spc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생성자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아무런 기능을 수행하지 않는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생성자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8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Person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String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200" b="1" kern="0" spc="0" baseline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200" b="1" kern="0" spc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개의 매개변수를 가진 </a:t>
                      </a:r>
                      <a:r>
                        <a:rPr lang="ko-KR" altLang="en-US" sz="1200" b="1" kern="0" spc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생성자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객체 생성 시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name, age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초기화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getName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String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name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리턴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setName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void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String</a:t>
                      </a: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name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값 저장 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getAge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age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리턴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5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setAge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void</a:t>
                      </a: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age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값 저장 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18" marR="81518" marT="22537" marB="2253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2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5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91903" y="555526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Main </a:t>
            </a:r>
            <a:r>
              <a:rPr lang="ko-KR" altLang="en-US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클래스를 작성하세요</a:t>
            </a:r>
            <a:r>
              <a:rPr lang="en-US" altLang="ko-KR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fontAlgn="base"/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   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7926" y="1539523"/>
            <a:ext cx="7836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나눔바른고딕" pitchFamily="50" charset="-127"/>
              <a:buChar char="-"/>
            </a:pP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person1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객체에 들어있는 자신의 이름과 나이로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name, age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를 초기화 하세요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7927" y="1031561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나눔바른고딕" pitchFamily="50" charset="-127"/>
              <a:buChar char="-"/>
            </a:pP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먼저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Person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의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 default</a:t>
            </a:r>
            <a:r>
              <a:rPr lang="ko-KR" altLang="en-US" dirty="0" err="1">
                <a:latin typeface="나눔바른고딕" pitchFamily="50" charset="-127"/>
                <a:ea typeface="나눔바른고딕" pitchFamily="50" charset="-127"/>
              </a:rPr>
              <a:t>생성자를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이용해 객체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person1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을 생성하세요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7927" y="2047485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개의 매개변수를 넘겨받는 </a:t>
            </a:r>
            <a:r>
              <a:rPr lang="ko-KR" altLang="en-US" dirty="0" err="1">
                <a:latin typeface="나눔바른고딕" pitchFamily="50" charset="-127"/>
                <a:ea typeface="나눔바른고딕" pitchFamily="50" charset="-127"/>
              </a:rPr>
              <a:t>생성자를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이용해 짝꿍의 이름과 나이로 객체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person2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를 생성하세요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07927" y="2832446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두 사람 객체의 이름과 나이를 아래와 같이 출력하세요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28" y="3291830"/>
            <a:ext cx="3438525" cy="962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32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Programming Paradigm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4115" y="1742785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Programming Paradigm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429" y="2595850"/>
            <a:ext cx="646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프로그래밍을 할 때 가지는 체계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관점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2623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5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2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902675"/>
              </p:ext>
            </p:extLst>
          </p:nvPr>
        </p:nvGraphicFramePr>
        <p:xfrm>
          <a:off x="323528" y="1347614"/>
          <a:ext cx="2736304" cy="1652450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39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latin typeface="맑은 고딕" pitchFamily="50" charset="-127"/>
                          <a:ea typeface="맑은 고딕" pitchFamily="50" charset="-127"/>
                        </a:rPr>
                        <a:t>Calculator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클래스의 필드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접근지정자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타입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변수명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private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첫 번째 정수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private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두 번째 정수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51955"/>
              </p:ext>
            </p:extLst>
          </p:nvPr>
        </p:nvGraphicFramePr>
        <p:xfrm>
          <a:off x="3203848" y="1347614"/>
          <a:ext cx="5328592" cy="3229292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latin typeface="맑은 고딕" pitchFamily="50" charset="-127"/>
                          <a:ea typeface="맑은 고딕" pitchFamily="50" charset="-127"/>
                        </a:rPr>
                        <a:t>Calculator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클래스의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메소드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8E3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리턴타입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매개변수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Calculator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baseline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baseline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100" kern="0" spc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개의 매개변수를 가진 </a:t>
                      </a:r>
                      <a:r>
                        <a:rPr lang="ko-KR" altLang="en-US" sz="1100" kern="0" spc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생성자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객체 생성 시</a:t>
                      </a:r>
                      <a:r>
                        <a:rPr lang="en-US" altLang="ko-KR" sz="1100" kern="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num1, num2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초기화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setNum1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값을 초기화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setNum2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변수이름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값을 초기화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sum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더한 값을 반환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sub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뺀 값을 반환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mul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곱한 값을 반환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3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div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double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num2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나눈 값을 반환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73900" y="555526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Calculator </a:t>
            </a:r>
            <a:r>
              <a:rPr lang="ko-KR" altLang="en-US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클래스를 작성하세요</a:t>
            </a:r>
            <a:r>
              <a:rPr lang="en-US" altLang="ko-KR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fontAlgn="base"/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   - Calculator 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클래스는 다음과 같은 필드와 다음과 같은 </a:t>
            </a:r>
            <a:r>
              <a:rPr lang="ko-KR" altLang="en-US" sz="1600" dirty="0" err="1">
                <a:latin typeface="나눔바른고딕" pitchFamily="50" charset="-127"/>
                <a:ea typeface="나눔바른고딕" pitchFamily="50" charset="-127"/>
              </a:rPr>
              <a:t>메소드를</a:t>
            </a:r>
            <a:r>
              <a:rPr lang="ko-KR" altLang="en-US" sz="1600" dirty="0">
                <a:latin typeface="나눔바른고딕" pitchFamily="50" charset="-127"/>
                <a:ea typeface="나눔바른고딕" pitchFamily="50" charset="-127"/>
              </a:rPr>
              <a:t> 가지고 있습니다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02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59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예제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2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자바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93718" y="62753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Main </a:t>
            </a:r>
            <a:r>
              <a:rPr lang="ko-KR" altLang="en-US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클래스를 작성하세요</a:t>
            </a:r>
            <a:r>
              <a:rPr lang="en-US" altLang="ko-KR" sz="2000" dirty="0">
                <a:solidFill>
                  <a:schemeClr val="accent2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fontAlgn="base"/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   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9742" y="1677193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맑은 고딕" pitchFamily="50" charset="-127"/>
              <a:buChar char="-"/>
            </a:pPr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cal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객체의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num1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num2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를 더한 값을 출력하세요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9742" y="1103569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맑은 고딕" pitchFamily="50" charset="-127"/>
              <a:buChar char="-"/>
            </a:pP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개의 매개변수를 넘겨받는 </a:t>
            </a:r>
            <a:r>
              <a:rPr lang="ko-KR" altLang="en-US" dirty="0" err="1">
                <a:latin typeface="나눔바른고딕" pitchFamily="50" charset="-127"/>
                <a:ea typeface="나눔바른고딕" pitchFamily="50" charset="-127"/>
              </a:rPr>
              <a:t>생성자를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이용해 객체 </a:t>
            </a:r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cal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을 만드세요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09742" y="2250817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맑은 고딕" pitchFamily="50" charset="-127"/>
              <a:buChar char="-"/>
            </a:pPr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cal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객체의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num1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값은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75, num2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의 값은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로 수정하세요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9742" y="2824442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맑은 고딕" pitchFamily="50" charset="-127"/>
              <a:buChar char="-"/>
            </a:pPr>
            <a:r>
              <a:rPr lang="en-US" altLang="ko-KR" dirty="0" err="1">
                <a:latin typeface="나눔바른고딕" pitchFamily="50" charset="-127"/>
                <a:ea typeface="나눔바른고딕" pitchFamily="50" charset="-127"/>
              </a:rPr>
              <a:t>cal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객체의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num1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num2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를 뺀 값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곱한 값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나눈 값을 출력하세요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852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43714" y="2663442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320143" y="2339189"/>
            <a:ext cx="614671" cy="35409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37012" y="2376052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자바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3297" y="228371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48998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515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객체지향 프로그래밍이란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59728" y="1560299"/>
            <a:ext cx="463941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 지향 프로그래밍</a:t>
            </a:r>
            <a:endParaRPr lang="en-US" altLang="ko-KR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(Object Oriented Programming :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OOP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4859" y="2787774"/>
            <a:ext cx="728917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개의 독립된 단위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객체들의 모임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파악하고자 하는 것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각각의 객체는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185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메시지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주고 받고 데이터를 처리</a:t>
            </a:r>
          </a:p>
        </p:txBody>
      </p:sp>
    </p:spTree>
    <p:extLst>
      <p:ext uri="{BB962C8B-B14F-4D97-AF65-F5344CB8AC3E}">
        <p14:creationId xmlns:p14="http://schemas.microsoft.com/office/powerpoint/2010/main" val="3041038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Object Oriented Programming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83769" y="2260083"/>
            <a:ext cx="1512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76056" y="2260083"/>
            <a:ext cx="1693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0699496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05" y="2258165"/>
            <a:ext cx="2441447" cy="24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Class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74448" y="717833"/>
            <a:ext cx="309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Class(</a:t>
            </a:r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</a:t>
            </a:r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07799" y="1497727"/>
            <a:ext cx="643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제작하기 전 설계하는 도면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31" y="2275120"/>
            <a:ext cx="4475213" cy="24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7048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Object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74448" y="717833"/>
            <a:ext cx="3097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Object(</a:t>
            </a:r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</a:t>
            </a:r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07799" y="1497727"/>
            <a:ext cx="6430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클래스를 기반으로 실제로 메모리에 할당 되는 것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7734"/>
            <a:ext cx="2437116" cy="16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07145"/>
            <a:ext cx="2437116" cy="16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608" y="3215870"/>
            <a:ext cx="2437116" cy="16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637" y="2555716"/>
            <a:ext cx="1292266" cy="17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03" y="2535158"/>
            <a:ext cx="1292266" cy="17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530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648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Object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Java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1281086" y="1276553"/>
            <a:ext cx="3080724" cy="3021849"/>
            <a:chOff x="611560" y="771550"/>
            <a:chExt cx="2160240" cy="1008112"/>
          </a:xfrm>
        </p:grpSpPr>
        <p:sp>
          <p:nvSpPr>
            <p:cNvPr id="44" name="직사각형 43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8829" y="812859"/>
              <a:ext cx="1934301" cy="174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Attribute (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속성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63158" y="1276552"/>
            <a:ext cx="3080724" cy="3021849"/>
            <a:chOff x="611560" y="771550"/>
            <a:chExt cx="2160240" cy="1008112"/>
          </a:xfrm>
        </p:grpSpPr>
        <p:sp>
          <p:nvSpPr>
            <p:cNvPr id="47" name="직사각형 46"/>
            <p:cNvSpPr/>
            <p:nvPr/>
          </p:nvSpPr>
          <p:spPr>
            <a:xfrm>
              <a:off x="611560" y="771550"/>
              <a:ext cx="2160240" cy="100811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2546" y="812859"/>
              <a:ext cx="1904357" cy="174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Behavior (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행동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390056" y="2010549"/>
            <a:ext cx="15183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머리색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눈동자색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5264" y="2010549"/>
            <a:ext cx="15183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걷다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먹다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말하다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싸우다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생각하다</a:t>
            </a:r>
          </a:p>
        </p:txBody>
      </p:sp>
      <p:cxnSp>
        <p:nvCxnSpPr>
          <p:cNvPr id="6" name="구부러진 연결선 5"/>
          <p:cNvCxnSpPr>
            <a:stCxn id="45" idx="1"/>
          </p:cNvCxnSpPr>
          <p:nvPr/>
        </p:nvCxnSpPr>
        <p:spPr>
          <a:xfrm rot="10800000">
            <a:off x="949227" y="1060540"/>
            <a:ext cx="413531" cy="601449"/>
          </a:xfrm>
          <a:prstGeom prst="curved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867" y="613370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endParaRPr lang="ko-KR" altLang="en-US" sz="2800" dirty="0" err="1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3" name="구부러진 연결선 52"/>
          <p:cNvCxnSpPr/>
          <p:nvPr/>
        </p:nvCxnSpPr>
        <p:spPr>
          <a:xfrm rot="10800000">
            <a:off x="4664131" y="1116009"/>
            <a:ext cx="413541" cy="568735"/>
          </a:xfrm>
          <a:prstGeom prst="curved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202781" y="61337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Logic</a:t>
            </a:r>
            <a:endParaRPr lang="ko-KR" altLang="en-US" sz="2800" dirty="0" err="1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2758" y="1400376"/>
            <a:ext cx="2593978" cy="523220"/>
          </a:xfrm>
          <a:prstGeom prst="rect">
            <a:avLst/>
          </a:prstGeom>
          <a:solidFill>
            <a:srgbClr val="31859C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Field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65264" y="1391402"/>
            <a:ext cx="259397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행동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 err="1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21904" y="-11017"/>
            <a:ext cx="9263407" cy="5236046"/>
          </a:xfrm>
          <a:prstGeom prst="rect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사람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25" y="903364"/>
            <a:ext cx="4749223" cy="337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817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1859C"/>
        </a:solidFill>
        <a:ln>
          <a:noFill/>
        </a:ln>
      </a:spPr>
      <a:bodyPr rtlCol="0" anchor="ctr"/>
      <a:lstStyle>
        <a:defPPr algn="ctr">
          <a:defRPr dirty="0">
            <a:solidFill>
              <a:schemeClr val="bg1"/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457200" indent="-457200">
          <a:buAutoNum type="arabicPeriod"/>
          <a:defRPr sz="2400" dirty="0" err="1" smtClean="0">
            <a:ln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9786</TotalTime>
  <Words>1438</Words>
  <Application>Microsoft Office PowerPoint</Application>
  <PresentationFormat>화면 슬라이드 쇼(16:9)</PresentationFormat>
  <Paragraphs>491</Paragraphs>
  <Slides>42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나눔스퀘어 Bold</vt:lpstr>
      <vt:lpstr>10X10 Bold</vt:lpstr>
      <vt:lpstr>나눔손글씨 펜</vt:lpstr>
      <vt:lpstr>나눔바른고딕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smhrd</cp:lastModifiedBy>
  <cp:revision>656</cp:revision>
  <dcterms:created xsi:type="dcterms:W3CDTF">2015-03-17T10:14:13Z</dcterms:created>
  <dcterms:modified xsi:type="dcterms:W3CDTF">2021-04-19T12:11:44Z</dcterms:modified>
</cp:coreProperties>
</file>